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56" r:id="rId3"/>
    <p:sldId id="272" r:id="rId4"/>
    <p:sldId id="291" r:id="rId5"/>
    <p:sldId id="271" r:id="rId6"/>
    <p:sldId id="273" r:id="rId7"/>
    <p:sldId id="262" r:id="rId8"/>
    <p:sldId id="263" r:id="rId9"/>
    <p:sldId id="274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90" r:id="rId18"/>
    <p:sldId id="284" r:id="rId19"/>
    <p:sldId id="264" r:id="rId20"/>
    <p:sldId id="265" r:id="rId21"/>
    <p:sldId id="266" r:id="rId22"/>
    <p:sldId id="285" r:id="rId23"/>
    <p:sldId id="287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48" d="100"/>
          <a:sy n="48" d="100"/>
        </p:scale>
        <p:origin x="90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BEDE-D73B-476F-A270-BB967C94C2C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67E7E-8606-421B-A543-DAE050504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9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8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8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5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7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3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2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46AE-0046-4B95-83CC-02D7E5DF4B9F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94151-D6AF-43F8-857D-98F114B9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3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SX%20Voi.ex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1797784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3 -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2: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latin typeface="Times New Roman" pitchFamily="18" charset="0"/>
              </a:rPr>
              <a:t>MỘT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SỐ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OXIT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QUAN</a:t>
            </a:r>
            <a:r>
              <a:rPr lang="en-US" sz="4000" b="1" i="1" dirty="0">
                <a:latin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</a:rPr>
              <a:t>TRỌNG</a:t>
            </a:r>
            <a:r>
              <a:rPr lang="en-US" sz="4000" b="1" i="1" dirty="0"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59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5153892" y="457200"/>
            <a:ext cx="277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Lò</a:t>
            </a:r>
            <a:r>
              <a:rPr lang="en-US" sz="4000" b="1" dirty="0" smtClean="0">
                <a:solidFill>
                  <a:srgbClr val="0070C0"/>
                </a:solidFill>
              </a:rPr>
              <a:t> SX </a:t>
            </a:r>
            <a:r>
              <a:rPr lang="en-US" sz="4000" b="1" dirty="0" err="1" smtClean="0">
                <a:solidFill>
                  <a:srgbClr val="0070C0"/>
                </a:solidFill>
              </a:rPr>
              <a:t>vôi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245" y="1410295"/>
            <a:ext cx="7761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80" y="1974612"/>
            <a:ext cx="2209524" cy="571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315" y="2834809"/>
            <a:ext cx="780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900°C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77" y="3399126"/>
            <a:ext cx="3133333" cy="495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3245" y="643527"/>
            <a:ext cx="7761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sz="28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1F4D5E0-FE76-4279-BB73-6EE5C247BAB2}"/>
              </a:ext>
            </a:extLst>
          </p:cNvPr>
          <p:cNvSpPr/>
          <p:nvPr/>
        </p:nvSpPr>
        <p:spPr>
          <a:xfrm>
            <a:off x="386387" y="432503"/>
            <a:ext cx="9810557" cy="662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L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HUỲNH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DIOXIT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Sunfurơ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SO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tải xuống (3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2236" y="1388628"/>
            <a:ext cx="3962400" cy="4214813"/>
          </a:xfrm>
          <a:prstGeom prst="rect">
            <a:avLst/>
          </a:prstGeom>
          <a:solidFill>
            <a:srgbClr val="FF00FF"/>
          </a:solidFill>
          <a:ln>
            <a:solidFill>
              <a:srgbClr val="FF66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B38648-D0D2-4E56-A066-6B16281A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15" y="478763"/>
            <a:ext cx="9449753" cy="741803"/>
          </a:xfrm>
        </p:spPr>
        <p:txBody>
          <a:bodyPr>
            <a:noAutofit/>
          </a:bodyPr>
          <a:lstStyle/>
          <a:p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I. LƯU HUỲNH ĐIOXIT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HỮNG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ÍNH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HẤT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B38648-D0D2-4E56-A066-6B16281A4018}"/>
              </a:ext>
            </a:extLst>
          </p:cNvPr>
          <p:cNvSpPr txBox="1">
            <a:spLocks/>
          </p:cNvSpPr>
          <p:nvPr/>
        </p:nvSpPr>
        <p:spPr>
          <a:xfrm>
            <a:off x="317115" y="1587127"/>
            <a:ext cx="9449753" cy="741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SGK)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A05CA9-E12C-4831-BE6C-D8B75B32AD61}"/>
              </a:ext>
            </a:extLst>
          </p:cNvPr>
          <p:cNvSpPr txBox="1">
            <a:spLocks/>
          </p:cNvSpPr>
          <p:nvPr/>
        </p:nvSpPr>
        <p:spPr>
          <a:xfrm>
            <a:off x="145097" y="318520"/>
            <a:ext cx="932430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II. LƯU HUỲNH ĐIOXIT CÓ NHŨNG ỨNG DỤNG GÌ?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45097" y="1119081"/>
            <a:ext cx="4966855" cy="5735782"/>
            <a:chOff x="2445" y="1620"/>
            <a:chExt cx="6015" cy="5220"/>
          </a:xfrm>
        </p:grpSpPr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>
              <a:off x="3780" y="4140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445" y="1620"/>
              <a:ext cx="6015" cy="5220"/>
              <a:chOff x="2445" y="1620"/>
              <a:chExt cx="6015" cy="5220"/>
            </a:xfrm>
          </p:grpSpPr>
          <p:grpSp>
            <p:nvGrpSpPr>
              <p:cNvPr id="8" name="xjhhxtx16"/>
              <p:cNvGrpSpPr>
                <a:grpSpLocks/>
              </p:cNvGrpSpPr>
              <p:nvPr/>
            </p:nvGrpSpPr>
            <p:grpSpPr bwMode="auto">
              <a:xfrm>
                <a:off x="4860" y="5940"/>
                <a:ext cx="2340" cy="900"/>
                <a:chOff x="6305" y="3080"/>
                <a:chExt cx="965" cy="1092"/>
              </a:xfrm>
            </p:grpSpPr>
            <p:sp>
              <p:nvSpPr>
                <p:cNvPr id="30" name="Rectangle 24"/>
                <p:cNvSpPr>
                  <a:spLocks noChangeArrowheads="1"/>
                </p:cNvSpPr>
                <p:nvPr/>
              </p:nvSpPr>
              <p:spPr bwMode="auto">
                <a:xfrm>
                  <a:off x="6325" y="3080"/>
                  <a:ext cx="905" cy="1092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" name="Line 25"/>
                <p:cNvSpPr>
                  <a:spLocks noChangeShapeType="1"/>
                </p:cNvSpPr>
                <p:nvPr/>
              </p:nvSpPr>
              <p:spPr bwMode="auto">
                <a:xfrm>
                  <a:off x="6305" y="3624"/>
                  <a:ext cx="965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xjhhxsy12"/>
              <p:cNvGrpSpPr>
                <a:grpSpLocks/>
              </p:cNvGrpSpPr>
              <p:nvPr/>
            </p:nvGrpSpPr>
            <p:grpSpPr bwMode="auto">
              <a:xfrm>
                <a:off x="7020" y="1620"/>
                <a:ext cx="1440" cy="2160"/>
                <a:chOff x="2340" y="1908"/>
                <a:chExt cx="795" cy="1739"/>
              </a:xfrm>
            </p:grpSpPr>
            <p:grpSp>
              <p:nvGrpSpPr>
                <p:cNvPr id="23" name="Group 27"/>
                <p:cNvGrpSpPr>
                  <a:grpSpLocks/>
                </p:cNvGrpSpPr>
                <p:nvPr/>
              </p:nvGrpSpPr>
              <p:grpSpPr bwMode="auto">
                <a:xfrm>
                  <a:off x="2340" y="1908"/>
                  <a:ext cx="795" cy="1739"/>
                  <a:chOff x="2340" y="1908"/>
                  <a:chExt cx="795" cy="1739"/>
                </a:xfrm>
              </p:grpSpPr>
              <p:grpSp>
                <p:nvGrpSpPr>
                  <p:cNvPr id="25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340" y="1908"/>
                    <a:ext cx="795" cy="1739"/>
                    <a:chOff x="2340" y="1908"/>
                    <a:chExt cx="795" cy="1739"/>
                  </a:xfrm>
                </p:grpSpPr>
                <p:sp>
                  <p:nvSpPr>
                    <p:cNvPr id="28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0" y="2285"/>
                      <a:ext cx="795" cy="136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9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422" y="1908"/>
                      <a:ext cx="631" cy="396"/>
                    </a:xfrm>
                    <a:custGeom>
                      <a:avLst/>
                      <a:gdLst>
                        <a:gd name="T0" fmla="*/ 0 w 1800"/>
                        <a:gd name="T1" fmla="*/ 680 h 680"/>
                        <a:gd name="T2" fmla="*/ 500 w 1800"/>
                        <a:gd name="T3" fmla="*/ 520 h 680"/>
                        <a:gd name="T4" fmla="*/ 500 w 1800"/>
                        <a:gd name="T5" fmla="*/ 0 h 680"/>
                        <a:gd name="T6" fmla="*/ 1300 w 1800"/>
                        <a:gd name="T7" fmla="*/ 0 h 680"/>
                        <a:gd name="T8" fmla="*/ 1300 w 1800"/>
                        <a:gd name="T9" fmla="*/ 520 h 680"/>
                        <a:gd name="T10" fmla="*/ 1800 w 1800"/>
                        <a:gd name="T11" fmla="*/ 680 h 68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00"/>
                        <a:gd name="T19" fmla="*/ 0 h 680"/>
                        <a:gd name="T20" fmla="*/ 1800 w 1800"/>
                        <a:gd name="T21" fmla="*/ 680 h 68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00" h="680">
                          <a:moveTo>
                            <a:pt x="0" y="680"/>
                          </a:moveTo>
                          <a:lnTo>
                            <a:pt x="500" y="520"/>
                          </a:lnTo>
                          <a:lnTo>
                            <a:pt x="500" y="0"/>
                          </a:lnTo>
                          <a:lnTo>
                            <a:pt x="1300" y="0"/>
                          </a:lnTo>
                          <a:lnTo>
                            <a:pt x="1300" y="520"/>
                          </a:lnTo>
                          <a:lnTo>
                            <a:pt x="1800" y="68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4400" b="1">
                          <a:solidFill>
                            <a:srgbClr val="FF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26" name="Rectangle 31" descr="深色横线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88"/>
                    <a:ext cx="180" cy="646"/>
                  </a:xfrm>
                  <a:prstGeom prst="rect">
                    <a:avLst/>
                  </a:prstGeom>
                  <a:pattFill prst="dkHorz">
                    <a:fgClr>
                      <a:srgbClr val="FFCC99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2560" y="1908"/>
                    <a:ext cx="365" cy="91"/>
                  </a:xfrm>
                  <a:prstGeom prst="flowChartTerminator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24" name="Rectangle 33" descr="浅色竖线"/>
                <p:cNvSpPr>
                  <a:spLocks noChangeArrowheads="1"/>
                </p:cNvSpPr>
                <p:nvPr/>
              </p:nvSpPr>
              <p:spPr bwMode="auto">
                <a:xfrm>
                  <a:off x="2540" y="1908"/>
                  <a:ext cx="400" cy="173"/>
                </a:xfrm>
                <a:prstGeom prst="rect">
                  <a:avLst/>
                </a:prstGeom>
                <a:pattFill prst="ltVert">
                  <a:fgClr>
                    <a:srgbClr val="808080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 b="1">
                      <a:solidFill>
                        <a:srgbClr val="FF0066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0" name="Oval 34"/>
              <p:cNvSpPr>
                <a:spLocks noChangeArrowheads="1"/>
              </p:cNvSpPr>
              <p:nvPr/>
            </p:nvSpPr>
            <p:spPr bwMode="auto">
              <a:xfrm>
                <a:off x="4500" y="3600"/>
                <a:ext cx="2160" cy="126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700">
                    <a:solidFill>
                      <a:srgbClr val="FFFFFF"/>
                    </a:solidFill>
                  </a:rPr>
                  <a:t>SO</a:t>
                </a:r>
                <a:r>
                  <a:rPr lang="en-US" altLang="en-US" sz="2700" baseline="-25000">
                    <a:solidFill>
                      <a:srgbClr val="FFFFFF"/>
                    </a:solidFill>
                  </a:rPr>
                  <a:t>2</a:t>
                </a:r>
                <a:endParaRPr lang="en-US" alt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 Box 35"/>
              <p:cNvSpPr txBox="1">
                <a:spLocks noChangeArrowheads="1"/>
              </p:cNvSpPr>
              <p:nvPr/>
            </p:nvSpPr>
            <p:spPr bwMode="auto">
              <a:xfrm>
                <a:off x="4905" y="6120"/>
                <a:ext cx="2175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>
                    <a:solidFill>
                      <a:srgbClr val="FF0000"/>
                    </a:solidFill>
                  </a:rPr>
                  <a:t>Tẩy trắng bột gỗ</a:t>
                </a:r>
                <a:endParaRPr lang="en-US" alt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 Box 36"/>
              <p:cNvSpPr txBox="1">
                <a:spLocks noChangeArrowheads="1"/>
              </p:cNvSpPr>
              <p:nvPr/>
            </p:nvSpPr>
            <p:spPr bwMode="auto">
              <a:xfrm>
                <a:off x="7200" y="2520"/>
                <a:ext cx="1080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>
                    <a:solidFill>
                      <a:srgbClr val="FF0000"/>
                    </a:solidFill>
                  </a:rPr>
                  <a:t>Thuốc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>
                    <a:solidFill>
                      <a:srgbClr val="FF0000"/>
                    </a:solidFill>
                  </a:rPr>
                  <a:t>diệt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>
                    <a:solidFill>
                      <a:srgbClr val="FF0000"/>
                    </a:solidFill>
                  </a:rPr>
                  <a:t> nấm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>
                    <a:solidFill>
                      <a:srgbClr val="FF0000"/>
                    </a:solidFill>
                  </a:rPr>
                  <a:t>Mốc</a:t>
                </a:r>
                <a:endParaRPr lang="en-US" altLang="en-US" sz="1800" b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xjhhxsy3"/>
              <p:cNvGrpSpPr>
                <a:grpSpLocks/>
              </p:cNvGrpSpPr>
              <p:nvPr/>
            </p:nvGrpSpPr>
            <p:grpSpPr bwMode="auto">
              <a:xfrm>
                <a:off x="2445" y="3420"/>
                <a:ext cx="1260" cy="1033"/>
                <a:chOff x="2880" y="3624"/>
                <a:chExt cx="724" cy="1275"/>
              </a:xfrm>
            </p:grpSpPr>
            <p:grpSp>
              <p:nvGrpSpPr>
                <p:cNvPr id="17" name="Group 38"/>
                <p:cNvGrpSpPr>
                  <a:grpSpLocks/>
                </p:cNvGrpSpPr>
                <p:nvPr/>
              </p:nvGrpSpPr>
              <p:grpSpPr bwMode="auto">
                <a:xfrm>
                  <a:off x="2880" y="3624"/>
                  <a:ext cx="724" cy="1275"/>
                  <a:chOff x="9040" y="1284"/>
                  <a:chExt cx="1361" cy="2987"/>
                </a:xfrm>
              </p:grpSpPr>
              <p:sp>
                <p:nvSpPr>
                  <p:cNvPr id="21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9040" y="1931"/>
                    <a:ext cx="1361" cy="234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2" name="Freeform 40"/>
                  <p:cNvSpPr>
                    <a:spLocks/>
                  </p:cNvSpPr>
                  <p:nvPr/>
                </p:nvSpPr>
                <p:spPr bwMode="auto">
                  <a:xfrm>
                    <a:off x="9174" y="1284"/>
                    <a:ext cx="1100" cy="680"/>
                  </a:xfrm>
                  <a:custGeom>
                    <a:avLst/>
                    <a:gdLst>
                      <a:gd name="T0" fmla="*/ 0 w 1400"/>
                      <a:gd name="T1" fmla="*/ 680 h 680"/>
                      <a:gd name="T2" fmla="*/ 300 w 1400"/>
                      <a:gd name="T3" fmla="*/ 520 h 680"/>
                      <a:gd name="T4" fmla="*/ 300 w 1400"/>
                      <a:gd name="T5" fmla="*/ 0 h 680"/>
                      <a:gd name="T6" fmla="*/ 1100 w 1400"/>
                      <a:gd name="T7" fmla="*/ 0 h 680"/>
                      <a:gd name="T8" fmla="*/ 1100 w 1400"/>
                      <a:gd name="T9" fmla="*/ 520 h 680"/>
                      <a:gd name="T10" fmla="*/ 1400 w 1400"/>
                      <a:gd name="T11" fmla="*/ 680 h 6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00"/>
                      <a:gd name="T19" fmla="*/ 0 h 680"/>
                      <a:gd name="T20" fmla="*/ 1400 w 1400"/>
                      <a:gd name="T21" fmla="*/ 680 h 6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00" h="680">
                        <a:moveTo>
                          <a:pt x="0" y="680"/>
                        </a:moveTo>
                        <a:lnTo>
                          <a:pt x="300" y="520"/>
                        </a:lnTo>
                        <a:lnTo>
                          <a:pt x="300" y="0"/>
                        </a:lnTo>
                        <a:lnTo>
                          <a:pt x="1100" y="0"/>
                        </a:lnTo>
                        <a:lnTo>
                          <a:pt x="1100" y="520"/>
                        </a:lnTo>
                        <a:lnTo>
                          <a:pt x="1400" y="68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8" name="Group 41"/>
                <p:cNvGrpSpPr>
                  <a:grpSpLocks/>
                </p:cNvGrpSpPr>
                <p:nvPr/>
              </p:nvGrpSpPr>
              <p:grpSpPr bwMode="auto">
                <a:xfrm>
                  <a:off x="2880" y="4344"/>
                  <a:ext cx="720" cy="538"/>
                  <a:chOff x="2880" y="4344"/>
                  <a:chExt cx="720" cy="538"/>
                </a:xfrm>
              </p:grpSpPr>
              <p:sp>
                <p:nvSpPr>
                  <p:cNvPr id="19" name="AutoShape 42" descr="横虚线"/>
                  <p:cNvSpPr>
                    <a:spLocks noChangeArrowheads="1"/>
                  </p:cNvSpPr>
                  <p:nvPr/>
                </p:nvSpPr>
                <p:spPr bwMode="auto">
                  <a:xfrm>
                    <a:off x="2920" y="4404"/>
                    <a:ext cx="652" cy="478"/>
                  </a:xfrm>
                  <a:prstGeom prst="roundRect">
                    <a:avLst>
                      <a:gd name="adj" fmla="val 16667"/>
                    </a:avLst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4400" b="1">
                        <a:solidFill>
                          <a:srgbClr val="FF0066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434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" name="Text Box 44"/>
              <p:cNvSpPr txBox="1">
                <a:spLocks noChangeArrowheads="1"/>
              </p:cNvSpPr>
              <p:nvPr/>
            </p:nvSpPr>
            <p:spPr bwMode="auto">
              <a:xfrm>
                <a:off x="2520" y="3765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 b="1">
                    <a:solidFill>
                      <a:srgbClr val="FF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</a:rPr>
                  <a:t>Axit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</a:rPr>
                  <a:t>H</a:t>
                </a:r>
                <a:r>
                  <a:rPr lang="en-US" altLang="en-US" sz="12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1200">
                    <a:solidFill>
                      <a:schemeClr val="tx1"/>
                    </a:solidFill>
                  </a:rPr>
                  <a:t>SO</a:t>
                </a:r>
                <a:r>
                  <a:rPr lang="en-US" altLang="en-US" sz="1200" baseline="-25000">
                    <a:solidFill>
                      <a:schemeClr val="tx1"/>
                    </a:solidFill>
                  </a:rPr>
                  <a:t>4</a:t>
                </a:r>
                <a:endParaRPr lang="en-US" alt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Line 45"/>
              <p:cNvSpPr>
                <a:spLocks noChangeShapeType="1"/>
              </p:cNvSpPr>
              <p:nvPr/>
            </p:nvSpPr>
            <p:spPr bwMode="auto">
              <a:xfrm>
                <a:off x="5760" y="4860"/>
                <a:ext cx="0" cy="10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46"/>
              <p:cNvSpPr>
                <a:spLocks noChangeShapeType="1"/>
              </p:cNvSpPr>
              <p:nvPr/>
            </p:nvSpPr>
            <p:spPr bwMode="auto">
              <a:xfrm flipV="1">
                <a:off x="6300" y="3240"/>
                <a:ext cx="720" cy="5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3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2564" y="290946"/>
            <a:ext cx="4565072" cy="74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 err="1" smtClean="0">
                <a:solidFill>
                  <a:srgbClr val="FF6600"/>
                </a:solidFill>
              </a:rPr>
              <a:t>Sản</a:t>
            </a:r>
            <a:r>
              <a:rPr lang="en-US" altLang="en-US" sz="3600" dirty="0" smtClean="0">
                <a:solidFill>
                  <a:srgbClr val="FF66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6600"/>
                </a:solidFill>
              </a:rPr>
              <a:t>xuất</a:t>
            </a:r>
            <a:r>
              <a:rPr lang="en-US" altLang="en-US" sz="3600" dirty="0" smtClean="0">
                <a:solidFill>
                  <a:srgbClr val="FF66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6600"/>
                </a:solidFill>
              </a:rPr>
              <a:t>axit</a:t>
            </a:r>
            <a:r>
              <a:rPr lang="en-US" altLang="en-US" sz="3600" dirty="0" smtClean="0">
                <a:solidFill>
                  <a:srgbClr val="FF66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6600"/>
                </a:solidFill>
              </a:rPr>
              <a:t>sunfuric</a:t>
            </a:r>
            <a:r>
              <a:rPr lang="en-US" altLang="en-US" sz="3600" dirty="0" smtClean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949" y="3002800"/>
            <a:ext cx="523254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 err="1">
                <a:solidFill>
                  <a:srgbClr val="FF6600"/>
                </a:solidFill>
              </a:rPr>
              <a:t>Tẩy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trắng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bột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gỗ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trong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công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nghiệp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6600"/>
                </a:solidFill>
              </a:rPr>
              <a:t>giấy</a:t>
            </a:r>
            <a:endParaRPr lang="en-US" altLang="en-US" sz="3200" dirty="0">
              <a:solidFill>
                <a:srgbClr val="FF6600"/>
              </a:solidFill>
            </a:endParaRPr>
          </a:p>
        </p:txBody>
      </p:sp>
      <p:pic>
        <p:nvPicPr>
          <p:cNvPr id="5" name="Picture 4" descr="http://anninhthudo.vn/Uploaded/sonhm/2013_07_21/ax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4946" y="214746"/>
            <a:ext cx="365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xfv1418699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558" y="290946"/>
            <a:ext cx="2744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2564" y="5397956"/>
            <a:ext cx="451642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 err="1">
                <a:solidFill>
                  <a:srgbClr val="FF6600"/>
                </a:solidFill>
              </a:rPr>
              <a:t>Làm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chất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diệt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nấm</a:t>
            </a:r>
            <a:r>
              <a:rPr lang="en-US" altLang="en-US" sz="3200" dirty="0">
                <a:solidFill>
                  <a:srgbClr val="FF6600"/>
                </a:solidFill>
              </a:rPr>
              <a:t> </a:t>
            </a:r>
            <a:r>
              <a:rPr lang="en-US" altLang="en-US" sz="3200" dirty="0" err="1">
                <a:solidFill>
                  <a:srgbClr val="FF6600"/>
                </a:solidFill>
              </a:rPr>
              <a:t>mốc</a:t>
            </a:r>
            <a:r>
              <a:rPr lang="en-US" altLang="en-US" sz="3200" dirty="0">
                <a:solidFill>
                  <a:srgbClr val="FF6600"/>
                </a:solidFill>
              </a:rPr>
              <a:t>.</a:t>
            </a:r>
          </a:p>
        </p:txBody>
      </p:sp>
      <p:pic>
        <p:nvPicPr>
          <p:cNvPr id="7" name="Picture 6" descr="http://media.vietq.vn/files/vietq/2013/08/01/phat-hien-them-acid-cuc-doc-trong-bu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3836" y="2272146"/>
            <a:ext cx="3276600" cy="2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Kết quả hình ảnh cho chất tẩy trắng bột gỗ trong công nghiệp giấ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5463" y="2309157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mage.tailieu.vn/document/thumbnail/2015/20150621/tsmttc_004/135x160/524114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0263" y="4649829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4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34066-99C1-40A8-B235-AFDC20DB6AD0}"/>
              </a:ext>
            </a:extLst>
          </p:cNvPr>
          <p:cNvSpPr txBox="1">
            <a:spLocks/>
          </p:cNvSpPr>
          <p:nvPr/>
        </p:nvSpPr>
        <p:spPr>
          <a:xfrm>
            <a:off x="68198" y="301254"/>
            <a:ext cx="9642320" cy="86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III. SẢN XUẤT LƯU HUỲNH ĐIOXIT NH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THẾ NÀO?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2509" y="1059873"/>
            <a:ext cx="72874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en-US" b="1" u="sng" dirty="0" err="1" smtClean="0">
                <a:solidFill>
                  <a:srgbClr val="FF6600"/>
                </a:solidFill>
              </a:rPr>
              <a:t>Trong</a:t>
            </a:r>
            <a:r>
              <a:rPr lang="en-US" altLang="en-US" b="1" u="sng" dirty="0" smtClean="0">
                <a:solidFill>
                  <a:srgbClr val="FF66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6600"/>
                </a:solidFill>
              </a:rPr>
              <a:t>phòng</a:t>
            </a:r>
            <a:r>
              <a:rPr lang="en-US" altLang="en-US" b="1" u="sng" dirty="0" smtClean="0">
                <a:solidFill>
                  <a:srgbClr val="FF66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6600"/>
                </a:solidFill>
              </a:rPr>
              <a:t>thí</a:t>
            </a:r>
            <a:r>
              <a:rPr lang="en-US" altLang="en-US" b="1" u="sng" dirty="0" smtClean="0">
                <a:solidFill>
                  <a:srgbClr val="FF66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6600"/>
                </a:solidFill>
              </a:rPr>
              <a:t>nghiệm</a:t>
            </a:r>
            <a:r>
              <a:rPr lang="en-US" altLang="en-US" b="1" u="sng" dirty="0" smtClean="0">
                <a:solidFill>
                  <a:srgbClr val="FF6600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u="sng" dirty="0" err="1" smtClean="0">
                <a:solidFill>
                  <a:srgbClr val="FF3399"/>
                </a:solidFill>
              </a:rPr>
              <a:t>Có</a:t>
            </a:r>
            <a:r>
              <a:rPr lang="en-US" altLang="en-US" u="sng" dirty="0" smtClean="0">
                <a:solidFill>
                  <a:srgbClr val="FF3399"/>
                </a:solidFill>
              </a:rPr>
              <a:t> 2 </a:t>
            </a:r>
            <a:r>
              <a:rPr lang="en-US" altLang="en-US" u="sng" dirty="0" err="1" smtClean="0">
                <a:solidFill>
                  <a:srgbClr val="FF3399"/>
                </a:solidFill>
              </a:rPr>
              <a:t>cách</a:t>
            </a:r>
            <a:r>
              <a:rPr lang="en-US" altLang="en-US" u="sng" dirty="0" smtClean="0">
                <a:solidFill>
                  <a:srgbClr val="FF3399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sunfit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altLang="en-US" sz="3000" b="1" baseline="-25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3000" b="1" baseline="-25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3000" b="1" baseline="-25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altLang="en-US" sz="3000" b="1" baseline="-25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3000" b="1" baseline="-25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Na</a:t>
            </a:r>
            <a:r>
              <a:rPr lang="en-US" altLang="en-US" sz="3000" b="1" baseline="-25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3000" b="1" baseline="-25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altLang="en-US" sz="3000" b="1" baseline="-25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SO</a:t>
            </a:r>
            <a:r>
              <a:rPr lang="en-US" altLang="en-US" sz="3000" b="1" baseline="-25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0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DIEU CHE S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4" y="838200"/>
            <a:ext cx="4710545" cy="5288112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http://anninhthudo.vn/Uploaded/sonhm/2013_07_21/ax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590877"/>
            <a:ext cx="3276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http://hoachatjsc.com/content/images/thumbs/112/0010213_natri-sunphit-na2so3_35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90877"/>
            <a:ext cx="2590800" cy="19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648" y="626342"/>
            <a:ext cx="6249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anose="05000000000000000000" pitchFamily="2" charset="2"/>
              <a:buChar char="@"/>
            </a:pP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3200" b="1" baseline="-25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3200" b="1" baseline="-25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</a:p>
        </p:txBody>
      </p:sp>
      <p:pic>
        <p:nvPicPr>
          <p:cNvPr id="5" name="Picture 4" descr="http://vinahenco.vn/appdata/uploads/H2S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2928" y="2078182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phelieulocphat.com/wp-content/uploads/2015/08/dong-gia-c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9528" y="2248159"/>
            <a:ext cx="3505200" cy="234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5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" y="0"/>
            <a:ext cx="8229600" cy="11430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2. </a:t>
            </a:r>
            <a:r>
              <a:rPr lang="en-US" altLang="en-US" b="1" u="sng" dirty="0" err="1">
                <a:solidFill>
                  <a:srgbClr val="FF0000"/>
                </a:solidFill>
              </a:rPr>
              <a:t>Trong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công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nghiệp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43000"/>
            <a:ext cx="10474036" cy="270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@"/>
            </a:pPr>
            <a:r>
              <a:rPr lang="en-US" altLang="en-US" sz="3600" dirty="0" err="1" smtClean="0">
                <a:solidFill>
                  <a:srgbClr val="FF3399"/>
                </a:solidFill>
              </a:rPr>
              <a:t>Đốt</a:t>
            </a:r>
            <a:r>
              <a:rPr lang="en-US" altLang="en-US" sz="3600" dirty="0" smtClean="0">
                <a:solidFill>
                  <a:srgbClr val="FF3399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lưu</a:t>
            </a:r>
            <a:r>
              <a:rPr lang="en-US" altLang="en-US" sz="3600" dirty="0" smtClean="0">
                <a:solidFill>
                  <a:srgbClr val="FF3399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huỳnh</a:t>
            </a:r>
            <a:r>
              <a:rPr lang="en-US" altLang="en-US" sz="3600" dirty="0" smtClean="0">
                <a:solidFill>
                  <a:srgbClr val="FF3399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trong</a:t>
            </a:r>
            <a:r>
              <a:rPr lang="en-US" altLang="en-US" sz="3600" dirty="0" smtClean="0">
                <a:solidFill>
                  <a:srgbClr val="FF3399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không</a:t>
            </a:r>
            <a:r>
              <a:rPr lang="en-US" altLang="en-US" sz="3600" dirty="0" smtClean="0">
                <a:solidFill>
                  <a:srgbClr val="FF3399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khí</a:t>
            </a:r>
            <a:r>
              <a:rPr lang="en-US" altLang="en-US" sz="3600" dirty="0" smtClean="0">
                <a:solidFill>
                  <a:srgbClr val="FF3399"/>
                </a:solidFill>
              </a:rPr>
              <a:t>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FF6600"/>
                </a:solidFill>
              </a:rPr>
              <a:t>S + O</a:t>
            </a:r>
            <a:r>
              <a:rPr lang="en-US" altLang="en-US" sz="3600" b="1" baseline="-25000" dirty="0" smtClean="0">
                <a:solidFill>
                  <a:srgbClr val="FF6600"/>
                </a:solidFill>
              </a:rPr>
              <a:t>2</a:t>
            </a:r>
            <a:r>
              <a:rPr lang="en-US" altLang="en-US" sz="3600" b="1" dirty="0" smtClean="0">
                <a:solidFill>
                  <a:srgbClr val="FF6600"/>
                </a:solidFill>
              </a:rPr>
              <a:t> → SO</a:t>
            </a:r>
            <a:r>
              <a:rPr lang="en-US" altLang="en-US" sz="3600" b="1" baseline="-25000" dirty="0" smtClean="0">
                <a:solidFill>
                  <a:srgbClr val="FF6600"/>
                </a:solidFill>
              </a:rPr>
              <a:t>2</a:t>
            </a:r>
            <a:endParaRPr lang="en-US" altLang="en-US" sz="3600" b="1" dirty="0" smtClean="0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Char char="@"/>
            </a:pPr>
            <a:r>
              <a:rPr lang="en-US" altLang="en-US" sz="3600" dirty="0" err="1" smtClean="0">
                <a:solidFill>
                  <a:srgbClr val="FF3399"/>
                </a:solidFill>
              </a:rPr>
              <a:t>Đốt</a:t>
            </a:r>
            <a:r>
              <a:rPr lang="en-US" altLang="en-US" sz="3600" dirty="0" smtClean="0">
                <a:solidFill>
                  <a:srgbClr val="FF3399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quặng</a:t>
            </a:r>
            <a:r>
              <a:rPr lang="en-US" altLang="en-US" sz="3600" dirty="0" smtClean="0">
                <a:solidFill>
                  <a:srgbClr val="FF3399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pirit</a:t>
            </a:r>
            <a:r>
              <a:rPr lang="en-US" altLang="en-US" sz="3600" dirty="0" smtClean="0">
                <a:solidFill>
                  <a:srgbClr val="FF3399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sắt</a:t>
            </a:r>
            <a:r>
              <a:rPr lang="en-US" altLang="en-US" sz="3600" dirty="0" smtClean="0">
                <a:solidFill>
                  <a:srgbClr val="FF3399"/>
                </a:solidFill>
              </a:rPr>
              <a:t> (FeS</a:t>
            </a:r>
            <a:r>
              <a:rPr lang="en-US" altLang="en-US" sz="3600" baseline="-25000" dirty="0" smtClean="0">
                <a:solidFill>
                  <a:srgbClr val="FF3399"/>
                </a:solidFill>
              </a:rPr>
              <a:t>2</a:t>
            </a:r>
            <a:r>
              <a:rPr lang="en-US" altLang="en-US" sz="3600" dirty="0" smtClean="0">
                <a:solidFill>
                  <a:srgbClr val="FF3399"/>
                </a:solidFill>
              </a:rPr>
              <a:t>)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thu</a:t>
            </a:r>
            <a:r>
              <a:rPr lang="en-US" altLang="en-US" sz="3600" dirty="0" smtClean="0">
                <a:solidFill>
                  <a:srgbClr val="FF3399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3399"/>
                </a:solidFill>
              </a:rPr>
              <a:t>được</a:t>
            </a:r>
            <a:r>
              <a:rPr lang="en-US" altLang="en-US" sz="3600" dirty="0" smtClean="0">
                <a:solidFill>
                  <a:srgbClr val="FF3399"/>
                </a:solidFill>
              </a:rPr>
              <a:t> SO</a:t>
            </a:r>
            <a:r>
              <a:rPr lang="en-US" altLang="en-US" sz="3600" baseline="-25000" dirty="0" smtClean="0">
                <a:solidFill>
                  <a:srgbClr val="FF3399"/>
                </a:solidFill>
              </a:rPr>
              <a:t>2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FF6600"/>
                </a:solidFill>
              </a:rPr>
              <a:t>4FeS</a:t>
            </a:r>
            <a:r>
              <a:rPr lang="en-US" altLang="en-US" sz="3600" b="1" baseline="-25000" dirty="0" smtClean="0">
                <a:solidFill>
                  <a:srgbClr val="FF6600"/>
                </a:solidFill>
              </a:rPr>
              <a:t>2</a:t>
            </a:r>
            <a:r>
              <a:rPr lang="en-US" altLang="en-US" sz="3600" b="1" dirty="0" smtClean="0">
                <a:solidFill>
                  <a:srgbClr val="FF6600"/>
                </a:solidFill>
              </a:rPr>
              <a:t> + 11O</a:t>
            </a:r>
            <a:r>
              <a:rPr lang="en-US" altLang="en-US" sz="3600" b="1" baseline="-25000" dirty="0" smtClean="0">
                <a:solidFill>
                  <a:srgbClr val="FF6600"/>
                </a:solidFill>
              </a:rPr>
              <a:t>2</a:t>
            </a:r>
            <a:r>
              <a:rPr lang="en-US" altLang="en-US" sz="3600" b="1" dirty="0" smtClean="0">
                <a:solidFill>
                  <a:srgbClr val="FF6600"/>
                </a:solidFill>
              </a:rPr>
              <a:t> → 2Fe</a:t>
            </a:r>
            <a:r>
              <a:rPr lang="en-US" altLang="en-US" sz="3600" b="1" baseline="-25000" dirty="0" smtClean="0">
                <a:solidFill>
                  <a:srgbClr val="FF6600"/>
                </a:solidFill>
              </a:rPr>
              <a:t>2</a:t>
            </a:r>
            <a:r>
              <a:rPr lang="en-US" altLang="en-US" sz="3600" b="1" dirty="0" smtClean="0">
                <a:solidFill>
                  <a:srgbClr val="FF6600"/>
                </a:solidFill>
              </a:rPr>
              <a:t>O</a:t>
            </a:r>
            <a:r>
              <a:rPr lang="en-US" altLang="en-US" sz="3600" b="1" baseline="-25000" dirty="0" smtClean="0">
                <a:solidFill>
                  <a:srgbClr val="FF6600"/>
                </a:solidFill>
              </a:rPr>
              <a:t>3</a:t>
            </a:r>
            <a:r>
              <a:rPr lang="en-US" altLang="en-US" sz="3600" b="1" dirty="0" smtClean="0">
                <a:solidFill>
                  <a:srgbClr val="FF6600"/>
                </a:solidFill>
              </a:rPr>
              <a:t> + 8SO</a:t>
            </a:r>
            <a:r>
              <a:rPr lang="en-US" altLang="en-US" sz="3600" b="1" baseline="-25000" dirty="0" smtClean="0">
                <a:solidFill>
                  <a:srgbClr val="FF6600"/>
                </a:solidFill>
              </a:rPr>
              <a:t>2</a:t>
            </a:r>
            <a:endParaRPr lang="en-US" altLang="en-US" sz="3600" b="1" dirty="0">
              <a:solidFill>
                <a:srgbClr val="FF6600"/>
              </a:solidFill>
            </a:endParaRPr>
          </a:p>
        </p:txBody>
      </p:sp>
      <p:pic>
        <p:nvPicPr>
          <p:cNvPr id="6" name="Picture 5" descr="http://hoachatptn.com/images/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0209" y="1499186"/>
            <a:ext cx="2743200" cy="170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encrypted-tbn2.gstatic.com/images?q=tbn:ANd9GcR7ox7cWdTHMgYDFeMXXUoPdB38ELN6QwbcyT1pON-x_tZ2Q1Sm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4809" y="3752650"/>
            <a:ext cx="2971800" cy="240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http://hoachatviethoa.net/sites/default/files/cong-nghe-san-xuat-acid-sunfuric_sachdientu_15765_th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3809" y="3813464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9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4657" y="777311"/>
            <a:ext cx="10994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Câu 1: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 Oxit được dùng làm chất hút ẩm (chất làm khô) trong phòng thí nghiệm là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 A. CuO 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+mj-lt"/>
              </a:rPr>
              <a:t>          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B. ZnO 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+mj-lt"/>
              </a:rPr>
              <a:t>           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C. PbO 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+mj-lt"/>
              </a:rPr>
              <a:t>         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D. CaO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657" y="1608308"/>
            <a:ext cx="10918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cacbonat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 A.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CO     B.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     C.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sz="24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         D.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4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657" y="2531638"/>
            <a:ext cx="10994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Câu 3: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 Để phân biệt 2 lọ mất nhãn đựng CaO và MgO ta dùng: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 A. HCl 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+mj-lt"/>
              </a:rPr>
              <a:t>        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B. H</a:t>
            </a:r>
            <a:r>
              <a:rPr lang="vi-VN" sz="2400" b="0" i="0" baseline="-25000" dirty="0" smtClean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O, quỳ tím. 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+mj-lt"/>
              </a:rPr>
              <a:t>        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C. HNO</a:t>
            </a:r>
            <a:r>
              <a:rPr lang="vi-VN" sz="2400" b="0" i="0" baseline="-25000" dirty="0" smtClean="0">
                <a:solidFill>
                  <a:srgbClr val="000000"/>
                </a:solidFill>
                <a:effectLst/>
                <a:latin typeface="+mj-lt"/>
              </a:rPr>
              <a:t>3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+mj-lt"/>
              </a:rPr>
              <a:t>       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D. không phân biệt được.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2325" y="126608"/>
            <a:ext cx="361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343" y="4348022"/>
            <a:ext cx="10983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Câu </a:t>
            </a:r>
            <a:r>
              <a:rPr lang="en-US" sz="24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: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 Hòa tan hết 5,6 gam CaO vào dung dịch HCl 14,6% . Khối lượng dung dịch HCl đã dùng là: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 A. 50 gam 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B. 40 gam 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+mj-lt"/>
              </a:rPr>
              <a:t>		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C. 60 gam 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+mj-lt"/>
              </a:rPr>
              <a:t>		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D. 73 gam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6140" y="3455873"/>
            <a:ext cx="11234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 A.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 		B.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sz="24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 		C. CaCO</a:t>
            </a:r>
            <a:r>
              <a:rPr lang="en-US" sz="24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 		D.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40" y="2150417"/>
            <a:ext cx="690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940" y="945682"/>
            <a:ext cx="674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tên thông thường là </a:t>
            </a:r>
            <a:r>
              <a:rPr lang="vi-VN" sz="2800" b="0" i="1" dirty="0" smtClean="0">
                <a:solidFill>
                  <a:srgbClr val="000000"/>
                </a:solidFill>
                <a:effectLst/>
                <a:latin typeface="+mj-lt"/>
              </a:rPr>
              <a:t>vôi sống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Caxi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zơ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940" y="25165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CANXI OXIT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791" y="26198"/>
            <a:ext cx="5075126" cy="35425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015851" y="266440"/>
            <a:ext cx="161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939" y="2892746"/>
            <a:ext cx="690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2" y="246611"/>
            <a:ext cx="7650200" cy="40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14" y="113437"/>
            <a:ext cx="115606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0" dirty="0" smtClean="0">
                <a:solidFill>
                  <a:srgbClr val="008000"/>
                </a:solidFill>
                <a:effectLst/>
                <a:latin typeface="+mj-lt"/>
              </a:rPr>
              <a:t>Câu </a:t>
            </a:r>
            <a:r>
              <a:rPr lang="en-US" sz="36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 i="0" dirty="0" smtClean="0">
                <a:solidFill>
                  <a:srgbClr val="008000"/>
                </a:solidFill>
                <a:effectLst/>
                <a:latin typeface="+mj-lt"/>
              </a:rPr>
              <a:t>: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+mj-lt"/>
              </a:rPr>
              <a:t>Để thu được 5,6 tấn vôi sống với hiệu suất phản ứng đạt 95% thì lượng CaCO</a:t>
            </a:r>
            <a:r>
              <a:rPr lang="vi-VN" sz="3200" b="0" i="0" baseline="-25000" dirty="0" smtClean="0">
                <a:solidFill>
                  <a:srgbClr val="000000"/>
                </a:solidFill>
                <a:effectLst/>
                <a:latin typeface="+mj-lt"/>
              </a:rPr>
              <a:t>3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+mj-lt"/>
              </a:rPr>
              <a:t> cần dùng là</a:t>
            </a:r>
          </a:p>
          <a:p>
            <a:pPr algn="just"/>
            <a:r>
              <a:rPr lang="vi-VN" sz="3200" b="0" i="0" dirty="0" smtClean="0">
                <a:solidFill>
                  <a:srgbClr val="000000"/>
                </a:solidFill>
                <a:effectLst/>
                <a:latin typeface="+mj-lt"/>
              </a:rPr>
              <a:t>A. 9,5 tấn 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+mj-lt"/>
              </a:rPr>
              <a:t>B. 10,5 tấn 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+mj-lt"/>
              </a:rPr>
              <a:t>C. 10 tấn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+mj-lt"/>
              </a:rPr>
              <a:t>		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+mj-lt"/>
              </a:rPr>
              <a:t> D. 9,0 tấn</a:t>
            </a:r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18" y="2724498"/>
            <a:ext cx="6962553" cy="1815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18" y="4447308"/>
            <a:ext cx="8737524" cy="2013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114" y="1995055"/>
            <a:ext cx="210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581890" y="414193"/>
            <a:ext cx="1115290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* </a:t>
            </a:r>
            <a:r>
              <a:rPr lang="en-US" altLang="en-US" sz="3200" u="sng" dirty="0" err="1">
                <a:solidFill>
                  <a:schemeClr val="tx1"/>
                </a:solidFill>
              </a:rPr>
              <a:t>Bài</a:t>
            </a:r>
            <a:r>
              <a:rPr lang="en-US" altLang="en-US" sz="3200" u="sng" dirty="0">
                <a:solidFill>
                  <a:schemeClr val="tx1"/>
                </a:solidFill>
              </a:rPr>
              <a:t> </a:t>
            </a:r>
            <a:r>
              <a:rPr lang="en-US" altLang="en-US" sz="3200" u="sng" dirty="0" err="1">
                <a:solidFill>
                  <a:schemeClr val="tx1"/>
                </a:solidFill>
              </a:rPr>
              <a:t>tập</a:t>
            </a:r>
            <a:r>
              <a:rPr lang="en-US" altLang="en-US" sz="3200" u="sng" dirty="0">
                <a:solidFill>
                  <a:schemeClr val="tx1"/>
                </a:solidFill>
              </a:rPr>
              <a:t> </a:t>
            </a:r>
            <a:r>
              <a:rPr lang="en-US" altLang="en-US" sz="3200" u="sng" dirty="0" smtClean="0">
                <a:solidFill>
                  <a:schemeClr val="tx1"/>
                </a:solidFill>
              </a:rPr>
              <a:t>7</a:t>
            </a:r>
            <a:r>
              <a:rPr lang="en-US" altLang="en-US" sz="3200" dirty="0" smtClean="0">
                <a:solidFill>
                  <a:schemeClr val="tx1"/>
                </a:solidFill>
              </a:rPr>
              <a:t>:</a:t>
            </a:r>
            <a:r>
              <a:rPr lang="en-US" altLang="en-US" sz="3200" b="0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Có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những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chất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khí</a:t>
            </a:r>
            <a:r>
              <a:rPr lang="en-US" altLang="en-US" sz="3200" b="0" dirty="0">
                <a:solidFill>
                  <a:schemeClr val="tx1"/>
                </a:solidFill>
              </a:rPr>
              <a:t> sau:CO</a:t>
            </a:r>
            <a:r>
              <a:rPr lang="en-US" altLang="en-US" sz="3200" b="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b="0" dirty="0">
                <a:solidFill>
                  <a:schemeClr val="tx1"/>
                </a:solidFill>
              </a:rPr>
              <a:t>, H</a:t>
            </a:r>
            <a:r>
              <a:rPr lang="en-US" altLang="en-US" sz="3200" b="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b="0" dirty="0">
                <a:solidFill>
                  <a:schemeClr val="tx1"/>
                </a:solidFill>
              </a:rPr>
              <a:t>, N</a:t>
            </a:r>
            <a:r>
              <a:rPr lang="en-US" altLang="en-US" sz="3200" b="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b="0" dirty="0" smtClean="0">
                <a:solidFill>
                  <a:schemeClr val="tx1"/>
                </a:solidFill>
              </a:rPr>
              <a:t>, SO</a:t>
            </a:r>
            <a:r>
              <a:rPr lang="en-US" altLang="en-US" sz="3200" b="0" baseline="-25000" dirty="0" smtClean="0">
                <a:solidFill>
                  <a:schemeClr val="tx1"/>
                </a:solidFill>
              </a:rPr>
              <a:t>2</a:t>
            </a:r>
            <a:r>
              <a:rPr lang="en-US" altLang="en-US" sz="3200" b="0" dirty="0">
                <a:solidFill>
                  <a:schemeClr val="tx1"/>
                </a:solidFill>
              </a:rPr>
              <a:t>, O</a:t>
            </a:r>
            <a:r>
              <a:rPr lang="en-US" altLang="en-US" sz="3200" b="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b="0" dirty="0">
                <a:solidFill>
                  <a:schemeClr val="tx1"/>
                </a:solidFill>
              </a:rPr>
              <a:t>. </a:t>
            </a:r>
            <a:r>
              <a:rPr lang="en-US" altLang="en-US" sz="3200" b="0" dirty="0" err="1">
                <a:solidFill>
                  <a:schemeClr val="tx1"/>
                </a:solidFill>
              </a:rPr>
              <a:t>Hãy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cho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biết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chất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nào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có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tính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chất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sau</a:t>
            </a:r>
            <a:r>
              <a:rPr lang="en-US" altLang="en-US" sz="3200" b="0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en-US" sz="3200" b="0" dirty="0">
                <a:solidFill>
                  <a:schemeClr val="tx1"/>
                </a:solidFill>
              </a:rPr>
              <a:t>a/ </a:t>
            </a:r>
            <a:r>
              <a:rPr lang="en-US" altLang="en-US" sz="3200" b="0" dirty="0" err="1">
                <a:solidFill>
                  <a:schemeClr val="tx1"/>
                </a:solidFill>
              </a:rPr>
              <a:t>Cháy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được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trong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không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khí</a:t>
            </a:r>
            <a:r>
              <a:rPr lang="en-US" altLang="en-US" sz="3200" b="0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altLang="en-US" sz="3200" b="0" dirty="0">
                <a:solidFill>
                  <a:schemeClr val="tx1"/>
                </a:solidFill>
              </a:rPr>
              <a:t>b/ </a:t>
            </a:r>
            <a:r>
              <a:rPr lang="en-US" altLang="en-US" sz="3200" b="0" dirty="0" err="1">
                <a:solidFill>
                  <a:schemeClr val="tx1"/>
                </a:solidFill>
              </a:rPr>
              <a:t>Tác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dụng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được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với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tạo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thành</a:t>
            </a:r>
            <a:r>
              <a:rPr lang="en-US" altLang="en-US" sz="3200" b="0" dirty="0">
                <a:solidFill>
                  <a:schemeClr val="tx1"/>
                </a:solidFill>
              </a:rPr>
              <a:t> dung </a:t>
            </a:r>
            <a:r>
              <a:rPr lang="en-US" altLang="en-US" sz="3200" b="0" dirty="0" err="1">
                <a:solidFill>
                  <a:schemeClr val="tx1"/>
                </a:solidFill>
              </a:rPr>
              <a:t>dịch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axit</a:t>
            </a:r>
            <a:r>
              <a:rPr lang="en-US" altLang="en-US" sz="3200" b="0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altLang="en-US" sz="3200" b="0" dirty="0">
                <a:solidFill>
                  <a:schemeClr val="tx1"/>
                </a:solidFill>
              </a:rPr>
              <a:t>c/ </a:t>
            </a:r>
            <a:r>
              <a:rPr lang="en-US" altLang="en-US" sz="3200" b="0" dirty="0" err="1">
                <a:solidFill>
                  <a:schemeClr val="tx1"/>
                </a:solidFill>
              </a:rPr>
              <a:t>Đổi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màu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giấy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quỳ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tím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ẩm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thành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đỏ</a:t>
            </a:r>
            <a:r>
              <a:rPr lang="en-US" altLang="en-US" sz="3200" b="0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altLang="en-US" sz="3200" b="0" dirty="0">
                <a:solidFill>
                  <a:schemeClr val="tx1"/>
                </a:solidFill>
              </a:rPr>
              <a:t>d/ </a:t>
            </a:r>
            <a:r>
              <a:rPr lang="en-US" altLang="en-US" sz="3200" b="0" dirty="0" err="1">
                <a:solidFill>
                  <a:schemeClr val="tx1"/>
                </a:solidFill>
              </a:rPr>
              <a:t>Làm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đục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vôi</a:t>
            </a:r>
            <a:r>
              <a:rPr lang="en-US" altLang="en-US" sz="3200" b="0" dirty="0">
                <a:solidFill>
                  <a:schemeClr val="tx1"/>
                </a:solidFill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</a:rPr>
              <a:t>trong</a:t>
            </a:r>
            <a:r>
              <a:rPr lang="en-US" altLang="en-US" sz="32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37ADD-D521-474D-947B-DE81ED082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192696"/>
            <a:ext cx="9806609" cy="5300869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SGK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2(k)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+Ca(OH)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2(dd)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CaSO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3(r)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+ H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(l)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2(k)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+ H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 H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(dd) </a:t>
            </a:r>
            <a:endParaRPr lang="pt-BR" sz="24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2(k)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+  Na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(r) 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 Na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3(r) 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3(dd)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+Na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Na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3(r) 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+ H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(l)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3(r)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Na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4(dd)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+H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(l)</a:t>
            </a:r>
            <a:r>
              <a:rPr lang="pt-BR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+SO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2(k) </a:t>
            </a:r>
          </a:p>
        </p:txBody>
      </p:sp>
    </p:spTree>
    <p:extLst>
      <p:ext uri="{BB962C8B-B14F-4D97-AF65-F5344CB8AC3E}">
        <p14:creationId xmlns:p14="http://schemas.microsoft.com/office/powerpoint/2010/main" val="20391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Horizontal brick"/>
          <p:cNvSpPr txBox="1">
            <a:spLocks noChangeArrowheads="1"/>
          </p:cNvSpPr>
          <p:nvPr/>
        </p:nvSpPr>
        <p:spPr bwMode="auto">
          <a:xfrm>
            <a:off x="1537853" y="314760"/>
            <a:ext cx="9144001" cy="584775"/>
          </a:xfrm>
          <a:prstGeom prst="rect">
            <a:avLst/>
          </a:prstGeom>
          <a:pattFill prst="horzBrick">
            <a:fgClr>
              <a:srgbClr val="FFFF99"/>
            </a:fgClr>
            <a:bgClr>
              <a:schemeClr val="bg1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</a:rPr>
              <a:t>HƯỚNG DẪN VỀ NHÀ</a:t>
            </a:r>
          </a:p>
        </p:txBody>
      </p:sp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235527" y="914400"/>
            <a:ext cx="1174865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</a:rPr>
              <a:t>Làm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</a:rPr>
              <a:t> 1, 2, 3, 5, 6 / </a:t>
            </a:r>
            <a:r>
              <a:rPr lang="en-US" altLang="en-US" sz="3200" dirty="0" err="1">
                <a:solidFill>
                  <a:srgbClr val="0000FF"/>
                </a:solidFill>
              </a:rPr>
              <a:t>sgk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</a:rPr>
              <a:t> 11.</a:t>
            </a: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dirty="0" err="1">
                <a:solidFill>
                  <a:schemeClr val="tx1"/>
                </a:solidFill>
              </a:rPr>
              <a:t>Bài</a:t>
            </a:r>
            <a:r>
              <a:rPr lang="en-US" altLang="en-US" sz="3200" dirty="0">
                <a:solidFill>
                  <a:schemeClr val="tx1"/>
                </a:solidFill>
              </a:rPr>
              <a:t> 6: + </a:t>
            </a:r>
            <a:r>
              <a:rPr lang="en-US" altLang="en-US" sz="3200" dirty="0" err="1">
                <a:solidFill>
                  <a:schemeClr val="tx1"/>
                </a:solidFill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mol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chất</a:t>
            </a:r>
            <a:r>
              <a:rPr lang="en-US" altLang="en-US" sz="3200" dirty="0">
                <a:solidFill>
                  <a:schemeClr val="tx1"/>
                </a:solidFill>
              </a:rPr>
              <a:t> SO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</a:rPr>
              <a:t> Ca(OH)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             + </a:t>
            </a:r>
            <a:r>
              <a:rPr lang="en-US" altLang="en-US" sz="3200" dirty="0" err="1">
                <a:solidFill>
                  <a:schemeClr val="tx1"/>
                </a:solidFill>
              </a:rPr>
              <a:t>Lập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tỉ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lệ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mol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xác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chất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còn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dư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chất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phản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ứng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</a:rPr>
              <a:t>. </a:t>
            </a:r>
            <a:r>
              <a:rPr lang="en-US" altLang="en-US" sz="3200" dirty="0" err="1">
                <a:solidFill>
                  <a:schemeClr val="tx1"/>
                </a:solidFill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theo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mol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chất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phản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ứng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</a:rPr>
              <a:t>Nghiên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cứu</a:t>
            </a:r>
            <a:r>
              <a:rPr lang="en-US" altLang="en-US" sz="3200" dirty="0">
                <a:solidFill>
                  <a:srgbClr val="0000FF"/>
                </a:solidFill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</a:rPr>
              <a:t>chuẩn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bị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trước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</a:rPr>
              <a:t> 3: </a:t>
            </a:r>
            <a:r>
              <a:rPr lang="en-US" altLang="en-US" sz="3200" dirty="0" err="1">
                <a:solidFill>
                  <a:srgbClr val="0000FF"/>
                </a:solidFill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chất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hóa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axit</a:t>
            </a:r>
            <a:r>
              <a:rPr lang="en-US" altLang="en-US" sz="3200" dirty="0">
                <a:solidFill>
                  <a:srgbClr val="0000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9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940" y="330481"/>
            <a:ext cx="967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876800" y="2895600"/>
            <a:ext cx="2438400" cy="1371600"/>
            <a:chOff x="2112" y="1728"/>
            <a:chExt cx="1536" cy="864"/>
          </a:xfrm>
        </p:grpSpPr>
        <p:sp>
          <p:nvSpPr>
            <p:cNvPr id="11285" name="Text Box 3"/>
            <p:cNvSpPr txBox="1">
              <a:spLocks noChangeArrowheads="1"/>
            </p:cNvSpPr>
            <p:nvPr/>
          </p:nvSpPr>
          <p:spPr bwMode="auto">
            <a:xfrm>
              <a:off x="2112" y="1728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latin typeface=".VnTimeH" panose="020B7200000000000000" pitchFamily="34" charset="0"/>
                </a:rPr>
                <a:t>øng dông</a:t>
              </a:r>
              <a:endParaRPr lang="en-US" altLang="en-US" sz="6000" b="1">
                <a:latin typeface=".VnTimeH" panose="020B7200000000000000" pitchFamily="34" charset="0"/>
              </a:endParaRPr>
            </a:p>
          </p:txBody>
        </p:sp>
        <p:sp>
          <p:nvSpPr>
            <p:cNvPr id="11286" name="Text Box 4"/>
            <p:cNvSpPr txBox="1">
              <a:spLocks noChangeArrowheads="1"/>
            </p:cNvSpPr>
            <p:nvPr/>
          </p:nvSpPr>
          <p:spPr bwMode="auto">
            <a:xfrm>
              <a:off x="2352" y="2016"/>
              <a:ext cx="9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5400">
                  <a:latin typeface=".VnTimeH" panose="020B7200000000000000" pitchFamily="34" charset="0"/>
                </a:rPr>
                <a:t>C</a:t>
              </a:r>
              <a:r>
                <a:rPr lang="en-US" altLang="en-US" sz="5400">
                  <a:latin typeface=".VnTime" panose="020B7200000000000000" pitchFamily="34" charset="0"/>
                </a:rPr>
                <a:t>a</a:t>
              </a:r>
              <a:r>
                <a:rPr lang="en-US" altLang="en-US" sz="5400">
                  <a:latin typeface=".VnTimeH" panose="020B7200000000000000" pitchFamily="34" charset="0"/>
                </a:rPr>
                <a:t>O</a:t>
              </a:r>
              <a:endParaRPr lang="en-US" altLang="en-US" sz="5400" baseline="-25000">
                <a:latin typeface=".VnTimeH" panose="020B7200000000000000" pitchFamily="34" charset="0"/>
              </a:endParaRPr>
            </a:p>
          </p:txBody>
        </p:sp>
      </p:grpSp>
      <p:pic>
        <p:nvPicPr>
          <p:cNvPr id="11267" name="Picture 5" descr="trong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92076"/>
            <a:ext cx="25495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xay d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956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xay d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images56838_xaydung21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diet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91100"/>
            <a:ext cx="2590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khñt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937126"/>
            <a:ext cx="26289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Line 11"/>
          <p:cNvSpPr>
            <a:spLocks noChangeShapeType="1"/>
          </p:cNvSpPr>
          <p:nvPr/>
        </p:nvSpPr>
        <p:spPr bwMode="auto">
          <a:xfrm>
            <a:off x="98298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>
            <a:off x="5486400" y="624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>
            <a:off x="2362200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 flipH="1" flipV="1">
            <a:off x="4191000" y="2438400"/>
            <a:ext cx="1066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 flipV="1">
            <a:off x="7162800" y="26670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6"/>
          <p:cNvSpPr>
            <a:spLocks noChangeShapeType="1"/>
          </p:cNvSpPr>
          <p:nvPr/>
        </p:nvSpPr>
        <p:spPr bwMode="auto">
          <a:xfrm>
            <a:off x="6019800" y="43434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7"/>
          <p:cNvSpPr>
            <a:spLocks noChangeShapeType="1"/>
          </p:cNvSpPr>
          <p:nvPr/>
        </p:nvSpPr>
        <p:spPr bwMode="auto">
          <a:xfrm flipV="1">
            <a:off x="6019800" y="2209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181600" y="5638801"/>
            <a:ext cx="1981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rial Narrow" panose="020B7200000000000000" pitchFamily="34" charset="0"/>
              </a:rPr>
              <a:t>Khử trïng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rial Narrow" panose="020B7200000000000000" pitchFamily="34" charset="0"/>
              </a:rPr>
              <a:t>diÖt nÊm</a:t>
            </a:r>
          </a:p>
        </p:txBody>
      </p:sp>
      <p:pic>
        <p:nvPicPr>
          <p:cNvPr id="11281" name="Picture 19" descr="dat d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8077200" y="2057401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rial Narrow" panose="020B7200000000000000" pitchFamily="34" charset="0"/>
              </a:rPr>
              <a:t>Khö chua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2133600" y="1905001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rial Narrow" panose="020B7200000000000000" pitchFamily="34" charset="0"/>
              </a:rPr>
              <a:t>X©y dùng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105400" y="1828801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rial Narrow" panose="020B7200000000000000" pitchFamily="34" charset="0"/>
              </a:rPr>
              <a:t>SX ®Êt ®Ìn</a:t>
            </a:r>
          </a:p>
        </p:txBody>
      </p:sp>
    </p:spTree>
    <p:extLst>
      <p:ext uri="{BB962C8B-B14F-4D97-AF65-F5344CB8AC3E}">
        <p14:creationId xmlns:p14="http://schemas.microsoft.com/office/powerpoint/2010/main" val="32629123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/>
      <p:bldP spid="28692" grpId="0"/>
      <p:bldP spid="28693" grpId="0"/>
      <p:bldP spid="286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ác dụng của vôi sống trong 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44" y="360217"/>
            <a:ext cx="5688279" cy="4641273"/>
          </a:xfrm>
          <a:prstGeom prst="rect">
            <a:avLst/>
          </a:prstGeom>
          <a:noFill/>
        </p:spPr>
      </p:pic>
      <p:pic>
        <p:nvPicPr>
          <p:cNvPr id="1027" name="Picture 3" descr="C:\Users\Administrator\Desktop\Vôi cải tạo 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862" y="360218"/>
            <a:ext cx="5827156" cy="46412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57343" y="5106999"/>
            <a:ext cx="291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7443" y="5106998"/>
            <a:ext cx="373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522" y="344335"/>
            <a:ext cx="690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522" y="1329111"/>
            <a:ext cx="11557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+mj-lt"/>
              </a:rPr>
              <a:t>D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ùng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trong công nghiệp luyện kim và làm nguyên liệu cho công nghiệp hóa học.</a:t>
            </a:r>
          </a:p>
          <a:p>
            <a:pPr algn="just"/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+mj-lt"/>
              </a:rPr>
              <a:t>D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ùng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để khử chua đất trồng trọt, xử lí nước thải công nghiệp, sát trùng, diệt nấm, khử độc môi trường,…</a:t>
            </a:r>
          </a:p>
          <a:p>
            <a:pPr algn="just"/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+mj-lt"/>
              </a:rPr>
              <a:t>Dùng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+mj-lt"/>
              </a:rPr>
              <a:t>làm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+mj-lt"/>
              </a:rPr>
              <a:t>chất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hút ẩm.</a:t>
            </a:r>
            <a:endParaRPr lang="vi-VN" sz="3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299" y="221784"/>
            <a:ext cx="691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ĐIỀU CHẾ CANXI OXIT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367" y="1641027"/>
            <a:ext cx="10918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CaCO</a:t>
            </a:r>
            <a:r>
              <a:rPr lang="en-US" sz="24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208" y="962183"/>
            <a:ext cx="7761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64" y="84408"/>
            <a:ext cx="4162865" cy="5317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10" y="168816"/>
            <a:ext cx="4571772" cy="5247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382" y="5601137"/>
            <a:ext cx="4379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1.4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2002" y="5584721"/>
            <a:ext cx="4379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lo-san-xuat-voi-thu-c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630" y="84388"/>
            <a:ext cx="5293848" cy="5753686"/>
          </a:xfrm>
          <a:prstGeom prst="rect">
            <a:avLst/>
          </a:prstGeom>
          <a:noFill/>
        </p:spPr>
      </p:pic>
      <p:pic>
        <p:nvPicPr>
          <p:cNvPr id="2052" name="Picture 4" descr="C:\Users\Administrator\Desktop\day-chuyen-san-xuat-voi-s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1987" y="126606"/>
            <a:ext cx="5697415" cy="5697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592</Words>
  <Application>Microsoft Office PowerPoint</Application>
  <PresentationFormat>Widescreen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.VnArial Narrow</vt:lpstr>
      <vt:lpstr>.VnTime</vt:lpstr>
      <vt:lpstr>.VnTimeH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LƯU HUỲNH ĐIOXIT CÓ NHỮNG TÍNH CHẤT GÌ? </vt:lpstr>
      <vt:lpstr>PowerPoint Presentation</vt:lpstr>
      <vt:lpstr>PowerPoint Presentation</vt:lpstr>
      <vt:lpstr>PowerPoint Presentation</vt:lpstr>
      <vt:lpstr>PowerPoint Presentation</vt:lpstr>
      <vt:lpstr>2. Trong công nghiệp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Loi_Huong</dc:creator>
  <cp:lastModifiedBy>Admin</cp:lastModifiedBy>
  <cp:revision>55</cp:revision>
  <dcterms:created xsi:type="dcterms:W3CDTF">2021-08-29T08:32:58Z</dcterms:created>
  <dcterms:modified xsi:type="dcterms:W3CDTF">2022-09-12T03:55:18Z</dcterms:modified>
</cp:coreProperties>
</file>